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Override2.xml" ContentType="application/vnd.openxmlformats-officedocument.themeOverrid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Override4.xml" ContentType="application/vnd.openxmlformats-officedocument.themeOverrid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3" r:id="rId6"/>
    <p:sldMasterId id="2147483725" r:id="rId7"/>
    <p:sldMasterId id="2147483737" r:id="rId8"/>
    <p:sldMasterId id="2147483749" r:id="rId9"/>
    <p:sldMasterId id="2147483761" r:id="rId10"/>
    <p:sldMasterId id="2147483775" r:id="rId11"/>
    <p:sldMasterId id="2147483788" r:id="rId12"/>
    <p:sldMasterId id="2147483801" r:id="rId13"/>
  </p:sldMasterIdLst>
  <p:sldIdLst>
    <p:sldId id="256" r:id="rId14"/>
    <p:sldId id="257" r:id="rId15"/>
    <p:sldId id="258" r:id="rId16"/>
    <p:sldId id="259" r:id="rId17"/>
    <p:sldId id="269" r:id="rId18"/>
    <p:sldId id="276" r:id="rId19"/>
    <p:sldId id="277" r:id="rId20"/>
    <p:sldId id="278" r:id="rId21"/>
    <p:sldId id="279" r:id="rId22"/>
    <p:sldId id="283" r:id="rId23"/>
    <p:sldId id="280" r:id="rId24"/>
    <p:sldId id="266" r:id="rId25"/>
    <p:sldId id="267" r:id="rId26"/>
    <p:sldId id="270" r:id="rId27"/>
    <p:sldId id="281" r:id="rId28"/>
    <p:sldId id="272" r:id="rId29"/>
    <p:sldId id="273" r:id="rId30"/>
    <p:sldId id="274" r:id="rId31"/>
    <p:sldId id="282" r:id="rId32"/>
    <p:sldId id="285" r:id="rId33"/>
    <p:sldId id="260" r:id="rId34"/>
    <p:sldId id="265" r:id="rId35"/>
    <p:sldId id="261" r:id="rId36"/>
    <p:sldId id="262" r:id="rId37"/>
    <p:sldId id="263" r:id="rId38"/>
    <p:sldId id="264" r:id="rId39"/>
    <p:sldId id="286" r:id="rId40"/>
    <p:sldId id="288" r:id="rId41"/>
    <p:sldId id="289" r:id="rId42"/>
    <p:sldId id="290" r:id="rId43"/>
    <p:sldId id="291" r:id="rId44"/>
    <p:sldId id="292" r:id="rId45"/>
    <p:sldId id="27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8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988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F978-690C-451C-BA2C-76B0A4439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2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544E855-B838-4593-8C4F-5A002AF4A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1678-4FE7-4DCE-876A-23D9313F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96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49DC-BF54-4647-BB30-7DF75D136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80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FEAE-23B6-4F5B-BE4A-45A3B358F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178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8672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2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2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86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867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867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867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1B564-6446-4EF7-892C-93F7045A09C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652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C3DA-6A99-4CF1-AF0E-4A2B6991396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74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A9DF-64A9-464A-83C8-B62F382FB84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210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CD71D-8CF4-48C1-B663-FBAFE08221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410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7152-6601-443D-A70B-23A9B871ED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9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645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8D038-09A6-4E01-863F-AFCDF87817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08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B3ED-87BA-474A-93D7-96AAB94FBE1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16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6E9BA-C372-4B6F-8FC2-BE9DA0A9B8B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1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A9AFA-037E-4017-9F2D-3152CA1BEB3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750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0C635-2398-4E47-982F-1BC142DCEA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256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66E9-D2BB-4A2C-B495-36546FE407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862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046E65-8B79-4AA8-B60A-0E03E73FEAA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624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326FDC-6C60-4935-AD4C-73EA157B9B1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919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616EE8-3876-47DA-9F6E-97846D5FD7A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963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0C7C-4B4D-4824-8DDD-1603F68EE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8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616EE8-3876-47DA-9F6E-97846D5FD7A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481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9966-89ED-4419-90B8-5B856F8E79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356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D073-805A-4238-B63A-779CC8B75B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387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647B-7DB4-452D-B655-F9E923A4D7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320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6A31-60CA-476E-BD6C-B972870B6C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654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30DF-8EA7-4288-B9BD-36234DD42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540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61CD7-B283-4F6E-9BCB-39EAD8A19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061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84B20-6CCF-4C4C-BA0B-5EC8DFBCB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879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B104-8E86-4026-8EE4-CEE96B6411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524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BE35-002F-40AD-8436-D2FAEF12FF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241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8FED-D7B3-4A50-ABB3-23B87C9613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98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0C7C-4B4D-4824-8DDD-1603F68EE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825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616EE8-3876-47DA-9F6E-97846D5FD7A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29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0C7C-4B4D-4824-8DDD-1603F68EE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048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9966-89ED-4419-90B8-5B856F8E79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724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D073-805A-4238-B63A-779CC8B75B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316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647B-7DB4-452D-B655-F9E923A4D7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194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6A31-60CA-476E-BD6C-B972870B6C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801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30DF-8EA7-4288-B9BD-36234DD42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689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61CD7-B283-4F6E-9BCB-39EAD8A19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166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84B20-6CCF-4C4C-BA0B-5EC8DFBCB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513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B104-8E86-4026-8EE4-CEE96B6411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3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9966-89ED-4419-90B8-5B856F8E79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095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BE35-002F-40AD-8436-D2FAEF12FF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189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8FED-D7B3-4A50-ABB3-23B87C9613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369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616EE8-3876-47DA-9F6E-97846D5FD7A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171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0C7C-4B4D-4824-8DDD-1603F68EE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499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9966-89ED-4419-90B8-5B856F8E79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236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D073-805A-4238-B63A-779CC8B75B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924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647B-7DB4-452D-B655-F9E923A4D7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622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6A31-60CA-476E-BD6C-B972870B6C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938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30DF-8EA7-4288-B9BD-36234DD42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67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61CD7-B283-4F6E-9BCB-39EAD8A19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47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D073-805A-4238-B63A-779CC8B75B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84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84B20-6CCF-4C4C-BA0B-5EC8DFBCB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891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B104-8E86-4026-8EE4-CEE96B6411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656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BE35-002F-40AD-8436-D2FAEF12FF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570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8FED-D7B3-4A50-ABB3-23B87C9613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6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647B-7DB4-452D-B655-F9E923A4D7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6A31-60CA-476E-BD6C-B972870B6C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81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30DF-8EA7-4288-B9BD-36234DD42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4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61CD7-B283-4F6E-9BCB-39EAD8A19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4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84B20-6CCF-4C4C-BA0B-5EC8DFBCB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88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B104-8E86-4026-8EE4-CEE96B6411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BE35-002F-40AD-8436-D2FAEF12FF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6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8FED-D7B3-4A50-ABB3-23B87C9613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17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616EE8-3876-47DA-9F6E-97846D5FD7A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3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0C7C-4B4D-4824-8DDD-1603F68EE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80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9966-89ED-4419-90B8-5B856F8E79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85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D073-805A-4238-B63A-779CC8B75B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90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647B-7DB4-452D-B655-F9E923A4D7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6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6A31-60CA-476E-BD6C-B972870B6C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7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51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30DF-8EA7-4288-B9BD-36234DD42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92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61CD7-B283-4F6E-9BCB-39EAD8A19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52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84B20-6CCF-4C4C-BA0B-5EC8DFBCB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49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B104-8E86-4026-8EE4-CEE96B6411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65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BE35-002F-40AD-8436-D2FAEF12FF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50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8FED-D7B3-4A50-ABB3-23B87C9613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23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616EE8-3876-47DA-9F6E-97846D5FD7A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35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0C7C-4B4D-4824-8DDD-1603F68EE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81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9966-89ED-4419-90B8-5B856F8E79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67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D073-805A-4238-B63A-779CC8B75B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1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647B-7DB4-452D-B655-F9E923A4D7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08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6A31-60CA-476E-BD6C-B972870B6C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60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30DF-8EA7-4288-B9BD-36234DD42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2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61CD7-B283-4F6E-9BCB-39EAD8A19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53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84B20-6CCF-4C4C-BA0B-5EC8DFBCB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46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B104-8E86-4026-8EE4-CEE96B6411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00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BE35-002F-40AD-8436-D2FAEF12FF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46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8FED-D7B3-4A50-ABB3-23B87C9613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28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8672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2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72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86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867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867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867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A1B564-6446-4EF7-892C-93F7045A09C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19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C3DA-6A99-4CF1-AF0E-4A2B6991396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1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28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A9DF-64A9-464A-83C8-B62F382FB84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55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CD71D-8CF4-48C1-B663-FBAFE08221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78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7152-6601-443D-A70B-23A9B871ED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33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8D038-09A6-4E01-863F-AFCDF87817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82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B3ED-87BA-474A-93D7-96AAB94FBE1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85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6E9BA-C372-4B6F-8FC2-BE9DA0A9B8B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97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A9AFA-037E-4017-9F2D-3152CA1BEB3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89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0C635-2398-4E47-982F-1BC142DCEA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091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66E9-D2BB-4A2C-B495-36546FE407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09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046E65-8B79-4AA8-B60A-0E03E73FEAA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8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140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326FDC-6C60-4935-AD4C-73EA157B9B1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06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E9548B-2133-4F0B-A6FF-0E55A15EB421}" type="slidenum">
              <a:rPr lang="ru-RU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9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4D0E-5CBC-4D23-B09B-86061A182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742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694FE3-2432-4089-902F-CB06776EA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7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99631E-779C-4036-B717-1A0E8CCE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952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30F7AB-EFC7-4C11-9A5A-E84D38DA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60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756A-8A07-4BC6-8213-D1348DE8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7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F978-690C-451C-BA2C-76B0A4439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89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544E855-B838-4593-8C4F-5A002AF4A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55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1678-4FE7-4DCE-876A-23D9313F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3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546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49DC-BF54-4647-BB30-7DF75D136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86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FEAE-23B6-4F5B-BE4A-45A3B358F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30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E9548B-2133-4F0B-A6FF-0E55A15EB421}" type="slidenum">
              <a:rPr lang="ru-RU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7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4D0E-5CBC-4D23-B09B-86061A182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817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694FE3-2432-4089-902F-CB06776EA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9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99631E-779C-4036-B717-1A0E8CCE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46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30F7AB-EFC7-4C11-9A5A-E84D38DA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101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756A-8A07-4BC6-8213-D1348DE8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413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F978-690C-451C-BA2C-76B0A4439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308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544E855-B838-4593-8C4F-5A002AF4A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77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94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1678-4FE7-4DCE-876A-23D9313F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065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49DC-BF54-4647-BB30-7DF75D136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FEAE-23B6-4F5B-BE4A-45A3B358F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24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E9548B-2133-4F0B-A6FF-0E55A15EB421}" type="slidenum">
              <a:rPr lang="ru-RU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89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4D0E-5CBC-4D23-B09B-86061A182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224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694FE3-2432-4089-902F-CB06776EA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99631E-779C-4036-B717-1A0E8CCE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639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30F7AB-EFC7-4C11-9A5A-E84D38DA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56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756A-8A07-4BC6-8213-D1348DE8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649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F978-690C-451C-BA2C-76B0A4439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752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544E855-B838-4593-8C4F-5A002AF4A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7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1678-4FE7-4DCE-876A-23D9313F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55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49DC-BF54-4647-BB30-7DF75D136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91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FEAE-23B6-4F5B-BE4A-45A3B358F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995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E9548B-2133-4F0B-A6FF-0E55A15EB421}" type="slidenum">
              <a:rPr lang="ru-RU">
                <a:solidFill>
                  <a:srgbClr val="C5D1D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1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4D0E-5CBC-4D23-B09B-86061A182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563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694FE3-2432-4089-902F-CB06776EA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99631E-779C-4036-B717-1A0E8CCE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114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30F7AB-EFC7-4C11-9A5A-E84D38DA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289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756A-8A07-4BC6-8213-D1348DE8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804D-1388-4816-843E-589C04B93AE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74D6-E4A6-4E08-8FA4-7E1109FF9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6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8569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570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570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85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57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57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5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1EE0C-C98F-440F-89FA-EF27858C584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650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3579F-6F9A-4145-875D-426D6852CB6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0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3579F-6F9A-4145-875D-426D6852CB6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3579F-6F9A-4145-875D-426D6852CB6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8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3579F-6F9A-4145-875D-426D6852CB6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4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3579F-6F9A-4145-875D-426D6852CB6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3579F-6F9A-4145-875D-426D6852CB6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8569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570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570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85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57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57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5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1EE0C-C98F-440F-89FA-EF27858C584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51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46B86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46B86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7463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7463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9525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DA1459-B73B-4EE6-88F1-DC05584B1EB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2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46B86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46B86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7463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7463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9525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DA1459-B73B-4EE6-88F1-DC05584B1EB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46B86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46B86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7463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7463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9525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DA1459-B73B-4EE6-88F1-DC05584B1EB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46B86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46B86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7463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7463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9525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DA1459-B73B-4EE6-88F1-DC05584B1EB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1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608512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C</a:t>
            </a:r>
            <a:r>
              <a:rPr lang="ru-RU" sz="5400" b="1" i="1" dirty="0" err="1" smtClean="0"/>
              <a:t>еть</a:t>
            </a:r>
            <a:r>
              <a:rPr lang="ru-RU" sz="5400" b="1" i="1" dirty="0" smtClean="0"/>
              <a:t> Интернет – под контроль и запрет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445224"/>
            <a:ext cx="6400800" cy="1080120"/>
          </a:xfrm>
          <a:noFill/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Социальный педагог ГАПОУ КК КГТК </a:t>
            </a:r>
            <a:r>
              <a:rPr lang="ru-RU" b="1" dirty="0" err="1" smtClean="0">
                <a:solidFill>
                  <a:srgbClr val="FF0000"/>
                </a:solidFill>
              </a:rPr>
              <a:t>Сезоненко</a:t>
            </a:r>
            <a:r>
              <a:rPr lang="ru-RU" b="1" dirty="0" smtClean="0">
                <a:solidFill>
                  <a:srgbClr val="FF0000"/>
                </a:solidFill>
              </a:rPr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val="20788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270471"/>
          </a:xfrm>
        </p:spPr>
        <p:txBody>
          <a:bodyPr/>
          <a:lstStyle/>
          <a:p>
            <a:pPr algn="ctr"/>
            <a:r>
              <a:rPr lang="ru-RU" sz="2400" b="1" dirty="0" smtClean="0"/>
              <a:t>Последствия патологической увлеченности компьютерными и </a:t>
            </a:r>
            <a:r>
              <a:rPr lang="ru-RU" sz="2400" b="1" dirty="0" err="1" smtClean="0"/>
              <a:t>онлайн</a:t>
            </a:r>
            <a:r>
              <a:rPr lang="ru-RU" sz="2400" b="1" dirty="0" smtClean="0"/>
              <a:t> играми, а также </a:t>
            </a:r>
            <a:r>
              <a:rPr lang="ru-RU" sz="2400" b="1" dirty="0" err="1" smtClean="0"/>
              <a:t>интернет-зависимости</a:t>
            </a:r>
            <a:r>
              <a:rPr lang="ru-RU" sz="2400" b="1" dirty="0" smtClean="0"/>
              <a:t> в целом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772816"/>
            <a:ext cx="7772400" cy="4359697"/>
          </a:xfrm>
        </p:spPr>
        <p:txBody>
          <a:bodyPr/>
          <a:lstStyle/>
          <a:p>
            <a:pPr algn="just"/>
            <a:r>
              <a:rPr lang="ru-RU" sz="2800" dirty="0" smtClean="0"/>
              <a:t>Бедность эмоциональной сферы (</a:t>
            </a:r>
            <a:r>
              <a:rPr lang="ru-RU" sz="2800" dirty="0" err="1" smtClean="0"/>
              <a:t>алекситимия</a:t>
            </a:r>
            <a:r>
              <a:rPr lang="ru-RU" sz="2800" dirty="0" smtClean="0"/>
              <a:t>)</a:t>
            </a:r>
          </a:p>
          <a:p>
            <a:pPr algn="just"/>
            <a:r>
              <a:rPr lang="ru-RU" sz="2800" dirty="0" smtClean="0"/>
              <a:t>Бедность словарного запаса</a:t>
            </a:r>
          </a:p>
          <a:p>
            <a:pPr algn="just"/>
            <a:r>
              <a:rPr lang="ru-RU" sz="2800" dirty="0" smtClean="0"/>
              <a:t>Низкий уровень грамотности</a:t>
            </a:r>
          </a:p>
          <a:p>
            <a:pPr algn="just"/>
            <a:r>
              <a:rPr lang="ru-RU" sz="2800" dirty="0" smtClean="0"/>
              <a:t>Угасание межличностных контактов вне увлеченных игр</a:t>
            </a:r>
          </a:p>
          <a:p>
            <a:pPr algn="just"/>
            <a:r>
              <a:rPr lang="ru-RU" sz="2800" dirty="0" smtClean="0"/>
              <a:t>Угасание познавательного интереса</a:t>
            </a:r>
          </a:p>
          <a:p>
            <a:pPr algn="just"/>
            <a:r>
              <a:rPr lang="ru-RU" sz="2800" dirty="0" smtClean="0"/>
              <a:t>Нарушения эмоционально-волевой сферы в форме неврозов, психозов, ночных кошмаров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270471"/>
          </a:xfrm>
        </p:spPr>
        <p:txBody>
          <a:bodyPr/>
          <a:lstStyle/>
          <a:p>
            <a:pPr algn="ctr"/>
            <a:r>
              <a:rPr lang="ru-RU" sz="3600" b="1" dirty="0" smtClean="0"/>
              <a:t>Первая главная задача родителей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916832"/>
            <a:ext cx="7772400" cy="421568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ПРОИЗВОДИТЬ АНАЛИЗ МЕДИАПРОДУКЦИИ ВМЕСТЕ С РЕБЕНКОМ И ОТСЕИВАТЬ ТУ, КОТОРАЯ СПОСОБНА </a:t>
            </a:r>
          </a:p>
          <a:p>
            <a:pPr algn="ctr">
              <a:buNone/>
            </a:pPr>
            <a:r>
              <a:rPr lang="ru-RU" b="1" dirty="0" smtClean="0"/>
              <a:t>ПРИНЕСТИ ВРЕД. </a:t>
            </a:r>
          </a:p>
          <a:p>
            <a:pPr algn="ctr">
              <a:buNone/>
            </a:pPr>
            <a:r>
              <a:rPr lang="ru-RU" sz="2400" b="1" dirty="0" smtClean="0"/>
              <a:t>Под </a:t>
            </a:r>
            <a:r>
              <a:rPr lang="ru-RU" sz="2400" b="1" dirty="0" err="1" smtClean="0"/>
              <a:t>медиапродукцией</a:t>
            </a:r>
            <a:r>
              <a:rPr lang="ru-RU" sz="2400" b="1" dirty="0" smtClean="0"/>
              <a:t> мы понимаем не только компьютерные игры, но и телевизионные передачи, мультфильмы, посещаемые страницы в интернете, социальные сети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620688"/>
            <a:ext cx="7772400" cy="5951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 dirty="0" smtClean="0"/>
          </a:p>
          <a:p>
            <a:pPr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r>
              <a:rPr lang="ru-RU" sz="4800" b="1" dirty="0" smtClean="0"/>
              <a:t>Результаты опроса учащихся в возрасте 11-18 лет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smtClean="0"/>
              <a:t>(2011 г.) 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err="1" smtClean="0"/>
              <a:t>Книжникова</a:t>
            </a:r>
            <a:r>
              <a:rPr lang="ru-RU" sz="4800" b="1" dirty="0" smtClean="0"/>
              <a:t> С.В.</a:t>
            </a:r>
            <a:endParaRPr lang="ru-RU" sz="48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844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14313"/>
          <a:ext cx="7772400" cy="637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8270"/>
                <a:gridCol w="1454130"/>
              </a:tblGrid>
              <a:tr h="1485561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Любимые фильмы со сценами жестокого насилия и их жестоких героев-убийц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73 %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2030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жестоких героев (насильников, убийц) респондентами выделяются и нравятся такие качества, как: красота, сила, смелость, находчивость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46 %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485561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Хотят походить на жестоких героев (насильников, убийц)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32 %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485561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Нравятся телепередачи, содержащие сцены насилия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84 %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5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285750"/>
            <a:ext cx="7772400" cy="58467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smtClean="0"/>
              <a:t>Общение школьников по поводу медиасюжетов, содержащих демонстрацию насилия</a:t>
            </a:r>
          </a:p>
          <a:p>
            <a:r>
              <a:rPr lang="ru-RU" smtClean="0"/>
              <a:t>Регулярно обсуждают со </a:t>
            </a:r>
            <a:r>
              <a:rPr lang="ru-RU" i="1" smtClean="0"/>
              <a:t>сверстниками</a:t>
            </a:r>
            <a:r>
              <a:rPr lang="ru-RU" smtClean="0"/>
              <a:t> просмотренные фильмы со сценами насилия – 88 %</a:t>
            </a:r>
          </a:p>
          <a:p>
            <a:r>
              <a:rPr lang="ru-RU" smtClean="0"/>
              <a:t>Регулярно обсуждают с </a:t>
            </a:r>
            <a:r>
              <a:rPr lang="ru-RU" i="1" smtClean="0"/>
              <a:t>родителями</a:t>
            </a:r>
            <a:r>
              <a:rPr lang="ru-RU" smtClean="0"/>
              <a:t> просмотренные фильмы со сценами насилия – 28 %</a:t>
            </a:r>
          </a:p>
          <a:p>
            <a:r>
              <a:rPr lang="ru-RU" smtClean="0"/>
              <a:t>Регулярно обсуждают с </a:t>
            </a:r>
            <a:r>
              <a:rPr lang="ru-RU" i="1" smtClean="0"/>
              <a:t>учителями</a:t>
            </a:r>
            <a:r>
              <a:rPr lang="ru-RU" smtClean="0"/>
              <a:t> просмотренные фильмы со сценами насилия – 2 %</a:t>
            </a:r>
          </a:p>
          <a:p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148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Вторая главная задача родителей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772816"/>
            <a:ext cx="7772400" cy="4359697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КОНТРОЛИРОВАТЬ ВРЕМЯ ПРЕБЫВАНИЯ В ИНТЕРНЕТЕ, ВРЕМЯ ПРОСИЖИВАНИЯ ЗА КОМПЬЮТЕРОМ. Вашему вниманию предлагается памятка по предотвращению компьютерной зависимости</a:t>
            </a:r>
          </a:p>
          <a:p>
            <a:pPr algn="ctr"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62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8316416" cy="6480720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i="1" dirty="0" smtClean="0">
                <a:effectLst/>
                <a:latin typeface="Calibri"/>
                <a:ea typeface="Calibri"/>
                <a:cs typeface="Times New Roman"/>
              </a:rPr>
              <a:t>Оговаривайте время игры ребенка на компьютере и точно сохраняйте эти рамки. До 5 лет не рекомендуется ребенка допускать до компьютера, с 5 до 7 лет - можно начинать знакомиться с компьютером, но желательно не более    2 ч в день и не подряд, а по 15 – 20 мин. с перерывами. При этом надо объяснить ребенку, что реальная жизнь и герои компьютерных игр – две разные вещи, не совместимые между собой. Только с 7 лет ребенок может самостоятельно отличить виртуальный образ игры от реального. Можно заниматься по 3 ч в день с перерывами;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906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903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4664"/>
            <a:ext cx="8055496" cy="5727849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Больше времени общайтесь  с ребенком, развивайте в нем гармоничную эмоциональную сферу, посещайте различные мероприятия, чтобы ребенок научился общению с различными людьми;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Категорически запрещайте  играть в компьютерные игры перед сном;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Проводите обсуждение игр вместе с ребенком, выбирайте развивающие игры;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79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903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0"/>
            <a:ext cx="8460432" cy="6597352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i="1" dirty="0" smtClean="0">
                <a:effectLst/>
                <a:latin typeface="Calibri"/>
                <a:ea typeface="Calibri"/>
                <a:cs typeface="Times New Roman"/>
              </a:rPr>
              <a:t>Прививайте ребенку интерес к активным играм и физическим упражнениям. Пусть он двигается и испытывает радость от этого. Ведь когда ребенок сидит за компьютером, все его физические нагрузки заключаются лишь в движении мышкой по столу;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i="1" dirty="0" smtClean="0">
                <a:effectLst/>
                <a:latin typeface="Calibri"/>
                <a:ea typeface="Calibri"/>
                <a:cs typeface="Times New Roman"/>
              </a:rPr>
              <a:t>Показывайте ребенку личный положительный пример.</a:t>
            </a:r>
            <a:r>
              <a:rPr lang="ru-RU" sz="2800" b="1" i="1" dirty="0" smtClean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800" b="1" i="1" dirty="0" smtClean="0">
                <a:effectLst/>
                <a:latin typeface="Calibri"/>
                <a:ea typeface="Calibri"/>
                <a:cs typeface="Times New Roman"/>
              </a:rPr>
              <a:t>Если вы договорились, что ребенок будет играть 30 мин., то вы сами не должны играть дольше. Если развивать эмоциональную сферу и коммуникативные способности ребенка, то, возможно, он не убежит от вас в другую, компьютерную реальность.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98463"/>
          </a:xfrm>
        </p:spPr>
        <p:txBody>
          <a:bodyPr/>
          <a:lstStyle/>
          <a:p>
            <a:pPr algn="ctr"/>
            <a:r>
              <a:rPr lang="ru-RU" sz="3600" b="1" dirty="0" smtClean="0"/>
              <a:t>Рекомендуемые компьютерные игры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Развивающие игры (развитие памяти, внимания, мышления, воображения): «</a:t>
            </a:r>
            <a:r>
              <a:rPr lang="ru-RU" b="1" dirty="0" err="1" smtClean="0"/>
              <a:t>Судоку</a:t>
            </a:r>
            <a:r>
              <a:rPr lang="ru-RU" b="1" dirty="0" smtClean="0"/>
              <a:t>», «Пятнашки», например</a:t>
            </a:r>
          </a:p>
          <a:p>
            <a:pPr algn="just"/>
            <a:r>
              <a:rPr lang="ru-RU" b="1" dirty="0" smtClean="0"/>
              <a:t>Игры-тренажеры</a:t>
            </a:r>
          </a:p>
          <a:p>
            <a:pPr algn="just"/>
            <a:r>
              <a:rPr lang="ru-RU" b="1" dirty="0" err="1" smtClean="0"/>
              <a:t>Квесты</a:t>
            </a:r>
            <a:r>
              <a:rPr lang="ru-RU" b="1" dirty="0" smtClean="0"/>
              <a:t> без требований убийства, насилия, иных преступлений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-714375"/>
            <a:ext cx="7772400" cy="349530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800" b="1" dirty="0" smtClean="0"/>
          </a:p>
          <a:p>
            <a:pPr algn="ctr">
              <a:buFont typeface="Wingdings" pitchFamily="2" charset="2"/>
              <a:buNone/>
            </a:pPr>
            <a:r>
              <a:rPr lang="ru-RU" sz="4800" b="1" dirty="0" smtClean="0"/>
              <a:t>Контент-анализ  компьютерных игр (</a:t>
            </a:r>
            <a:r>
              <a:rPr lang="ru-RU" sz="4800" b="1" dirty="0" err="1" smtClean="0"/>
              <a:t>Книжникова</a:t>
            </a:r>
            <a:r>
              <a:rPr lang="ru-RU" sz="4800" b="1" dirty="0" smtClean="0"/>
              <a:t> С.В.)</a:t>
            </a:r>
            <a:endParaRPr lang="ru-RU" sz="4800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16387" name="Picture 4" descr="C:\Users\User\Pictures\Насилие и СМИ\wallpaper_still_life_02_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38623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Users\User\Pictures\Насилие и СМИ\1311940391_ne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214688"/>
            <a:ext cx="30003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2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710631"/>
          </a:xfrm>
        </p:spPr>
        <p:txBody>
          <a:bodyPr/>
          <a:lstStyle/>
          <a:p>
            <a:pPr algn="ctr"/>
            <a:r>
              <a:rPr lang="ru-RU" sz="6000" b="1" dirty="0" err="1" smtClean="0"/>
              <a:t>Онлайн-рекрутинг</a:t>
            </a:r>
            <a:endParaRPr lang="ru-RU" sz="6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4"/>
            <a:ext cx="8153400" cy="1371749"/>
          </a:xfrm>
        </p:spPr>
        <p:txBody>
          <a:bodyPr/>
          <a:lstStyle/>
          <a:p>
            <a:r>
              <a:rPr lang="ru-RU" sz="3500" dirty="0" smtClean="0"/>
              <a:t>Большая игра </a:t>
            </a:r>
            <a:br>
              <a:rPr lang="ru-RU" sz="3500" dirty="0" smtClean="0"/>
            </a:br>
            <a:r>
              <a:rPr lang="ru-RU" sz="3500" dirty="0" smtClean="0"/>
              <a:t>(исследовала </a:t>
            </a:r>
            <a:r>
              <a:rPr lang="ru-RU" sz="3500" dirty="0" err="1" smtClean="0"/>
              <a:t>Чапурко</a:t>
            </a:r>
            <a:r>
              <a:rPr lang="ru-RU" sz="3500" dirty="0" smtClean="0"/>
              <a:t> Т.М.)</a:t>
            </a:r>
            <a:endParaRPr lang="ru-RU" sz="3500" dirty="0"/>
          </a:p>
        </p:txBody>
      </p:sp>
      <p:pic>
        <p:nvPicPr>
          <p:cNvPr id="347142" name="Picture 6" descr="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44675"/>
            <a:ext cx="8215313" cy="1401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7144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827088" y="3357563"/>
            <a:ext cx="7777162" cy="2597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u="sng" dirty="0"/>
              <a:t>Первое Правило Большой Игры</a:t>
            </a:r>
            <a:br>
              <a:rPr lang="ru-RU" sz="1600" b="1" u="sng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Всем говори о Большой Игре</a:t>
            </a:r>
            <a:br>
              <a:rPr lang="ru-RU" sz="1600" b="1" dirty="0"/>
            </a:br>
            <a:endParaRPr lang="ru-RU" sz="1600" b="1" dirty="0"/>
          </a:p>
          <a:p>
            <a:pPr>
              <a:lnSpc>
                <a:spcPct val="80000"/>
              </a:lnSpc>
            </a:pPr>
            <a:r>
              <a:rPr lang="ru-RU" sz="1600" b="1" u="sng" dirty="0"/>
              <a:t>Второе Правило Большой Игры</a:t>
            </a:r>
            <a:br>
              <a:rPr lang="ru-RU" sz="1600" b="1" u="sng" dirty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dirty="0"/>
              <a:t>Всех пугай Большой Игрой</a:t>
            </a:r>
            <a:br>
              <a:rPr lang="ru-RU" sz="1600" b="1" dirty="0"/>
            </a:br>
            <a:endParaRPr lang="ru-RU" sz="1600" b="1" dirty="0"/>
          </a:p>
          <a:p>
            <a:pPr>
              <a:lnSpc>
                <a:spcPct val="80000"/>
              </a:lnSpc>
            </a:pPr>
            <a:r>
              <a:rPr lang="ru-RU" sz="1600" b="1" u="sng" dirty="0"/>
              <a:t>Третье Правило Большой Игры</a:t>
            </a:r>
            <a:br>
              <a:rPr lang="ru-RU" sz="1600" b="1" u="sng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Никому не говори о своём участии в Большой Игре</a:t>
            </a: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69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539750" y="404813"/>
            <a:ext cx="241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</a:rPr>
              <a:t>Варианты Заданий</a:t>
            </a:r>
            <a:r>
              <a:rPr lang="ru-RU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8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5175"/>
            <a:ext cx="8153400" cy="5102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300" b="1" dirty="0"/>
              <a:t>Узнать адрес опорного пункта участкового Силовиков Системы, его Ф.И.О., телефон опорного пункта, марку автомобиля участкового и его </a:t>
            </a:r>
            <a:r>
              <a:rPr lang="ru-RU" sz="1300" b="1" dirty="0" err="1"/>
              <a:t>госномер</a:t>
            </a:r>
            <a:r>
              <a:rPr lang="ru-RU" sz="1300" b="1" dirty="0"/>
              <a:t>. Сфотографировать вход в опорный пункт и автомобиль участкового. По возможности его сотовый и (или) домашний телефоны и адрес проживания. Также узнать адрес и телефон дежурной части Силовиков Системы, к которому относится данный опорный пункт, Ф.И.О. начальника отделения и его телефон. Сфотографировать вход в дежурную часть. Прислать добытую информацию, фотографии и указание адресов на интернет-карте.</a:t>
            </a:r>
          </a:p>
          <a:p>
            <a:pPr>
              <a:lnSpc>
                <a:spcPct val="80000"/>
              </a:lnSpc>
            </a:pPr>
            <a:r>
              <a:rPr lang="ru-RU" sz="1300" b="1" dirty="0"/>
              <a:t>Прислать видео-ролик с постановкой пришельца на колени и его извинениями перед Русскими.</a:t>
            </a:r>
            <a:r>
              <a:rPr lang="ru-RU" sz="13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300" b="1" dirty="0"/>
              <a:t>Найти любого человека, позволившего себе негативные высказывания в Интернете в отношении Большой Игры и применить против него адекватные издевательские меры воздействия на своё усмотрение.</a:t>
            </a:r>
            <a:r>
              <a:rPr lang="ru-RU" sz="13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300" b="1" dirty="0"/>
              <a:t>Прислать 3 видео-ролика с нанесением лёгкого материального ущерба пришельцам.</a:t>
            </a:r>
            <a:r>
              <a:rPr lang="ru-RU" sz="13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300" b="1" dirty="0"/>
              <a:t>Найти и сфотографировать перевёрнутую на крышу иномарку пришельцев.</a:t>
            </a:r>
            <a:r>
              <a:rPr lang="ru-RU" sz="13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300" b="1" dirty="0"/>
              <a:t>Сфотографировать три разбитых витрины магазина или ресторана пришельцев, уменьшить фото до 320 на 240 точек, разместить фото на любом </a:t>
            </a:r>
            <a:r>
              <a:rPr lang="ru-RU" sz="1300" b="1" dirty="0" err="1"/>
              <a:t>файлообменнике</a:t>
            </a:r>
            <a:r>
              <a:rPr lang="ru-RU" sz="1300" b="1" dirty="0"/>
              <a:t> и прислать нам ссылки на них.</a:t>
            </a:r>
            <a:r>
              <a:rPr lang="ru-RU" sz="13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300" b="1" dirty="0"/>
              <a:t>Прислать фрагмент кино с броском мощных горящих петард в торговый киоск пришельцев. По сценарию дверь киоска должна быть подпёрта или заблокирована.</a:t>
            </a:r>
            <a:r>
              <a:rPr lang="ru-RU" sz="13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300" b="1" dirty="0"/>
              <a:t>Сфотографировать будильник в коробке и плотно перемотанную коричневым скотчем коробку с механическим будильником и балластом внутри, находящуюся у здания Системы.</a:t>
            </a:r>
            <a:r>
              <a:rPr lang="ru-RU" sz="1300" dirty="0"/>
              <a:t> </a:t>
            </a:r>
          </a:p>
          <a:p>
            <a:pPr>
              <a:lnSpc>
                <a:spcPct val="80000"/>
              </a:lnSpc>
            </a:pPr>
            <a:endParaRPr lang="ru-RU" sz="1300" dirty="0"/>
          </a:p>
          <a:p>
            <a:pPr>
              <a:lnSpc>
                <a:spcPct val="80000"/>
              </a:lnSpc>
            </a:pPr>
            <a:r>
              <a:rPr lang="ru-RU" sz="1300" b="1" dirty="0"/>
              <a:t>Задания седьмого Уровня рассылаются Игрокам прошедшим шестой Уровень на личные почтовые ящики.</a:t>
            </a:r>
            <a:br>
              <a:rPr lang="ru-RU" sz="1300" b="1" dirty="0"/>
            </a:br>
            <a:r>
              <a:rPr lang="ru-RU" sz="1300" b="1" dirty="0"/>
              <a:t>В открытом доступе Задания появятся после третьего доклада о прохождении Уровня.</a:t>
            </a:r>
            <a:br>
              <a:rPr lang="ru-RU" sz="1300" b="1" dirty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/>
              <a:t>Сломай Систему </a:t>
            </a:r>
            <a:r>
              <a:rPr lang="ru-RU" sz="1300" b="1" dirty="0" smtClean="0"/>
              <a:t>играючи!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5741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i(2)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1844675"/>
            <a:ext cx="4338637" cy="3638550"/>
          </a:xfrm>
        </p:spPr>
      </p:pic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647700" y="1350963"/>
            <a:ext cx="7747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95300" y="271463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Сломай систему играючи! </a:t>
            </a:r>
          </a:p>
        </p:txBody>
      </p:sp>
      <p:sp>
        <p:nvSpPr>
          <p:cNvPr id="26629" name="Rectangle 7"/>
          <p:cNvSpPr txBox="1">
            <a:spLocks noChangeArrowheads="1"/>
          </p:cNvSpPr>
          <p:nvPr/>
        </p:nvSpPr>
        <p:spPr bwMode="auto">
          <a:xfrm>
            <a:off x="560388" y="792163"/>
            <a:ext cx="372358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</a:rPr>
              <a:t>Уличная пропаганда</a:t>
            </a:r>
          </a:p>
        </p:txBody>
      </p:sp>
    </p:spTree>
    <p:extLst>
      <p:ext uri="{BB962C8B-B14F-4D97-AF65-F5344CB8AC3E}">
        <p14:creationId xmlns:p14="http://schemas.microsoft.com/office/powerpoint/2010/main" val="5423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159ea4ee2f2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5175" y="1778000"/>
            <a:ext cx="5105400" cy="3787775"/>
          </a:xfrm>
        </p:spPr>
      </p:pic>
      <p:sp>
        <p:nvSpPr>
          <p:cNvPr id="27651" name="Line 6"/>
          <p:cNvSpPr>
            <a:spLocks noChangeShapeType="1"/>
          </p:cNvSpPr>
          <p:nvPr/>
        </p:nvSpPr>
        <p:spPr bwMode="auto">
          <a:xfrm>
            <a:off x="647700" y="1350963"/>
            <a:ext cx="7747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95300" y="271463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Сломай систему играючи! </a:t>
            </a:r>
          </a:p>
        </p:txBody>
      </p:sp>
      <p:sp>
        <p:nvSpPr>
          <p:cNvPr id="27653" name="Rectangle 7"/>
          <p:cNvSpPr txBox="1">
            <a:spLocks noChangeArrowheads="1"/>
          </p:cNvSpPr>
          <p:nvPr/>
        </p:nvSpPr>
        <p:spPr bwMode="auto">
          <a:xfrm>
            <a:off x="560388" y="792163"/>
            <a:ext cx="5572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</a:rPr>
              <a:t>Диверсии на транспорте</a:t>
            </a:r>
          </a:p>
        </p:txBody>
      </p:sp>
    </p:spTree>
    <p:extLst>
      <p:ext uri="{BB962C8B-B14F-4D97-AF65-F5344CB8AC3E}">
        <p14:creationId xmlns:p14="http://schemas.microsoft.com/office/powerpoint/2010/main" val="17500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1roli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798638"/>
            <a:ext cx="49990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Line 6"/>
          <p:cNvSpPr>
            <a:spLocks noChangeShapeType="1"/>
          </p:cNvSpPr>
          <p:nvPr/>
        </p:nvSpPr>
        <p:spPr bwMode="auto">
          <a:xfrm>
            <a:off x="647700" y="1343025"/>
            <a:ext cx="7747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95300" y="271463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Сломай систему играючи! </a:t>
            </a:r>
          </a:p>
        </p:txBody>
      </p:sp>
      <p:sp>
        <p:nvSpPr>
          <p:cNvPr id="28677" name="Rectangle 7"/>
          <p:cNvSpPr txBox="1">
            <a:spLocks noChangeArrowheads="1"/>
          </p:cNvSpPr>
          <p:nvPr/>
        </p:nvSpPr>
        <p:spPr bwMode="auto">
          <a:xfrm>
            <a:off x="560388" y="792163"/>
            <a:ext cx="317023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</a:rPr>
              <a:t>Публичные казни</a:t>
            </a:r>
          </a:p>
        </p:txBody>
      </p:sp>
    </p:spTree>
    <p:extLst>
      <p:ext uri="{BB962C8B-B14F-4D97-AF65-F5344CB8AC3E}">
        <p14:creationId xmlns:p14="http://schemas.microsoft.com/office/powerpoint/2010/main" val="5036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70ea13bc353ae02dfeb0c5f27ac01a1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3500" y="1601788"/>
            <a:ext cx="3549650" cy="4129087"/>
          </a:xfrm>
        </p:spPr>
      </p:pic>
      <p:sp>
        <p:nvSpPr>
          <p:cNvPr id="29699" name="Line 8"/>
          <p:cNvSpPr>
            <a:spLocks noChangeShapeType="1"/>
          </p:cNvSpPr>
          <p:nvPr/>
        </p:nvSpPr>
        <p:spPr bwMode="auto">
          <a:xfrm>
            <a:off x="647700" y="1379538"/>
            <a:ext cx="7747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495300" y="271463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Сломай систему играючи! </a:t>
            </a:r>
          </a:p>
        </p:txBody>
      </p:sp>
      <p:sp>
        <p:nvSpPr>
          <p:cNvPr id="29701" name="Rectangle 7"/>
          <p:cNvSpPr txBox="1">
            <a:spLocks noChangeArrowheads="1"/>
          </p:cNvSpPr>
          <p:nvPr/>
        </p:nvSpPr>
        <p:spPr bwMode="auto">
          <a:xfrm>
            <a:off x="560388" y="792163"/>
            <a:ext cx="56229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</a:rPr>
              <a:t>Городские партизаны</a:t>
            </a:r>
          </a:p>
        </p:txBody>
      </p:sp>
    </p:spTree>
    <p:extLst>
      <p:ext uri="{BB962C8B-B14F-4D97-AF65-F5344CB8AC3E}">
        <p14:creationId xmlns:p14="http://schemas.microsoft.com/office/powerpoint/2010/main" val="28762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772400" cy="868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15888"/>
            <a:ext cx="8928100" cy="6408737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сохраненных картинках ребенка появляются изображения из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групп, отрицающих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моральные ценности, - к примеру, пропагандирующие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вседозволенность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критикующие семью и школу, пропагандирующими курение, наркотики, нетрадиционные половые взаимоотношения, отрицающие религию, бога, критикующие традиции и праздники, а также появление видео и картинок, настраивающих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атеизм.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изображениях, публикуемых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детьми могут размещаться фотографии самоунижения, оскорбления себя в разных и порой даже жестоких формах, вплоть до нанесения себе травм, в частности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порезов.</a:t>
            </a:r>
          </a:p>
          <a:p>
            <a:pPr algn="just" eaLnBrk="1" hangingPunct="1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Неоправданное желание похудеть, вступление в группы анорексии, сохранение фотографий худых девушек и юношей, и наоборот, размещение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критикующих полных людей в оскорбительных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формах.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 китов, медуз, кошек, бабочек, единорогов (что тоже символично,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смерть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едет на единороге в ад), съемки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 и чердаков.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Перекрывании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на фотографиях как руками, так и закрытие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деталями             одежды.</a:t>
            </a:r>
            <a:endParaRPr lang="ru-RU" sz="2000" b="1" dirty="0" smtClean="0">
              <a:latin typeface="Arial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423"/>
          </a:xfrm>
        </p:spPr>
        <p:txBody>
          <a:bodyPr/>
          <a:lstStyle/>
          <a:p>
            <a:pPr algn="ctr"/>
            <a:r>
              <a:rPr lang="ru-RU" b="1" dirty="0" smtClean="0"/>
              <a:t>В результате </a:t>
            </a:r>
            <a:r>
              <a:rPr lang="ru-RU" b="1" dirty="0" err="1" smtClean="0"/>
              <a:t>рекрутинга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844824"/>
            <a:ext cx="7772400" cy="4287689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sz="2800" b="1" dirty="0" smtClean="0"/>
              <a:t>Отдают контроль над своей жизнью виртуальным лицам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Дети совершают насилие над животными, стремятся причинить вред родителям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Совершают ритуальные постановочные и завершенные самоубийства (раздеваются и прыгают с крыши, снимают на </a:t>
            </a:r>
            <a:r>
              <a:rPr lang="ru-RU" sz="2800" b="1" dirty="0" err="1" smtClean="0"/>
              <a:t>вебкамеру</a:t>
            </a:r>
            <a:r>
              <a:rPr lang="ru-RU" sz="2800" b="1" dirty="0" smtClean="0"/>
              <a:t> имитацию повешения)</a:t>
            </a:r>
            <a:endParaRPr lang="ru-RU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313"/>
            <a:ext cx="8476431" cy="982439"/>
          </a:xfrm>
        </p:spPr>
        <p:txBody>
          <a:bodyPr/>
          <a:lstStyle/>
          <a:p>
            <a:r>
              <a:rPr lang="ru-RU" sz="4000" b="1" dirty="0" smtClean="0"/>
              <a:t>Это происходит потому что…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algn="just"/>
            <a:r>
              <a:rPr lang="ru-RU" dirty="0" smtClean="0"/>
              <a:t>Ребенок хочет быть значимым</a:t>
            </a:r>
          </a:p>
          <a:p>
            <a:pPr algn="just"/>
            <a:r>
              <a:rPr lang="ru-RU" dirty="0" smtClean="0"/>
              <a:t>Принятым в социальную группу</a:t>
            </a:r>
          </a:p>
          <a:p>
            <a:pPr algn="just"/>
            <a:r>
              <a:rPr lang="ru-RU" dirty="0" smtClean="0"/>
              <a:t>Ребенок находится в депрессивном состоянии</a:t>
            </a:r>
          </a:p>
          <a:p>
            <a:pPr algn="just">
              <a:buNone/>
            </a:pPr>
            <a:r>
              <a:rPr lang="ru-RU" sz="3000" i="1" dirty="0" smtClean="0"/>
              <a:t>Экзистенциальная теория зависимостей </a:t>
            </a:r>
            <a:r>
              <a:rPr lang="ru-RU" sz="3000" i="1" dirty="0" err="1" smtClean="0"/>
              <a:t>В.Франкла</a:t>
            </a:r>
            <a:r>
              <a:rPr lang="ru-RU" sz="3000" i="1" dirty="0" smtClean="0"/>
              <a:t>, эго-психология А.Адлера, «жажда острых ощущений» А.В.Петровский, сенсорный голод Э.Берн, пирамида потребностей </a:t>
            </a:r>
            <a:r>
              <a:rPr lang="ru-RU" sz="3000" i="1" dirty="0" err="1" smtClean="0"/>
              <a:t>А.Маслоу</a:t>
            </a:r>
            <a:endParaRPr lang="ru-RU" sz="3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0"/>
            <a:ext cx="8215312" cy="6858000"/>
          </a:xfrm>
        </p:spPr>
        <p:txBody>
          <a:bodyPr/>
          <a:lstStyle/>
          <a:p>
            <a:pPr algn="just"/>
            <a:r>
              <a:rPr lang="ru-RU" dirty="0" smtClean="0"/>
              <a:t>Практически все компьютерные игры представляют собой интерактивное действие на криминальные, военные, фантастические и спортивные темы</a:t>
            </a:r>
          </a:p>
          <a:p>
            <a:pPr algn="just"/>
            <a:r>
              <a:rPr lang="ru-RU" dirty="0" smtClean="0"/>
              <a:t>Менее 20% компьютерных игр не содержат никаких сцен насилия  </a:t>
            </a:r>
          </a:p>
          <a:p>
            <a:pPr algn="just"/>
            <a:r>
              <a:rPr lang="ru-RU" dirty="0" smtClean="0"/>
              <a:t>Более 60 % компьютерных игр включают в себя интерактивные сцены   разнообразных убийств</a:t>
            </a:r>
          </a:p>
          <a:p>
            <a:pPr algn="just"/>
            <a:r>
              <a:rPr lang="ru-RU" dirty="0" smtClean="0"/>
              <a:t>Около 40 % компьютерных игр основываются на интерактивных сценах   драк (разной степени жестокости)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167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423"/>
          </a:xfrm>
        </p:spPr>
        <p:txBody>
          <a:bodyPr/>
          <a:lstStyle/>
          <a:p>
            <a:pPr algn="ctr"/>
            <a:r>
              <a:rPr lang="ru-RU" b="1" dirty="0" smtClean="0"/>
              <a:t>Дайте ребенку: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Области самовыражения</a:t>
            </a:r>
          </a:p>
          <a:p>
            <a:r>
              <a:rPr lang="ru-RU" dirty="0" smtClean="0"/>
              <a:t>Базовое доверие</a:t>
            </a:r>
          </a:p>
          <a:p>
            <a:r>
              <a:rPr lang="ru-RU" dirty="0" smtClean="0"/>
              <a:t>Принятие его Я</a:t>
            </a:r>
          </a:p>
          <a:p>
            <a:r>
              <a:rPr lang="ru-RU" dirty="0" smtClean="0"/>
              <a:t>Помогите найти ценностные смыслы</a:t>
            </a:r>
          </a:p>
          <a:p>
            <a:r>
              <a:rPr lang="ru-RU" dirty="0" smtClean="0"/>
              <a:t>Научите выражать разные эмоции</a:t>
            </a:r>
          </a:p>
          <a:p>
            <a:r>
              <a:rPr lang="ru-RU" dirty="0" smtClean="0"/>
              <a:t>Покажите пример ответственности и самореализации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Ценностные ориентации детей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000" dirty="0" smtClean="0"/>
              <a:t>Желаний для себя много, для других – либо нет совсем, либо 1-2 (в том числе нет желаний для родителей)</a:t>
            </a:r>
          </a:p>
          <a:p>
            <a:pPr algn="just"/>
            <a:r>
              <a:rPr lang="ru-RU" sz="3000" dirty="0" smtClean="0"/>
              <a:t>Желания для себя материально ориентированы: жить с Егором </a:t>
            </a:r>
            <a:r>
              <a:rPr lang="ru-RU" sz="3000" dirty="0" err="1" smtClean="0"/>
              <a:t>Кридом</a:t>
            </a:r>
            <a:r>
              <a:rPr lang="ru-RU" sz="3000" dirty="0" smtClean="0"/>
              <a:t>, чтобы иметь много денег, потому что он известный и много зарабатывает, кабриолет за 2 миллиона, 200000 долларов, планшет, </a:t>
            </a:r>
            <a:r>
              <a:rPr lang="ru-RU" sz="3000" dirty="0" err="1" smtClean="0"/>
              <a:t>айфон</a:t>
            </a:r>
            <a:r>
              <a:rPr lang="ru-RU" sz="3000" dirty="0" smtClean="0"/>
              <a:t> последней модели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2399"/>
          </a:xfrm>
        </p:spPr>
        <p:txBody>
          <a:bodyPr/>
          <a:lstStyle/>
          <a:p>
            <a:pPr algn="ctr"/>
            <a:r>
              <a:rPr lang="ru-RU" b="1" dirty="0" smtClean="0"/>
              <a:t>Правда жизни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980728"/>
            <a:ext cx="7772400" cy="5544616"/>
          </a:xfrm>
        </p:spPr>
        <p:txBody>
          <a:bodyPr/>
          <a:lstStyle/>
          <a:p>
            <a:pPr algn="just"/>
            <a:r>
              <a:rPr lang="ru-RU" dirty="0" smtClean="0"/>
              <a:t>Современные </a:t>
            </a:r>
            <a:r>
              <a:rPr lang="ru-RU" dirty="0" err="1" smtClean="0"/>
              <a:t>девиантологи</a:t>
            </a:r>
            <a:r>
              <a:rPr lang="ru-RU" dirty="0" smtClean="0"/>
              <a:t> отмечают, что доказан факт пропаганды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через </a:t>
            </a:r>
            <a:r>
              <a:rPr lang="ru-RU" dirty="0" err="1" smtClean="0"/>
              <a:t>медиапродукцию</a:t>
            </a:r>
            <a:r>
              <a:rPr lang="ru-RU" dirty="0" smtClean="0"/>
              <a:t>. Это производится намеренно, с целью разрушения нравственного облика подрастающего поколения, формирования позиции слабоволия и покорности, легкого управления личностью. Зависимая личность – слабая личность.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984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Мира и добра в семье!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3"/>
            <a:ext cx="2232248" cy="320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36" y="206084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8143875" cy="6858000"/>
          </a:xfrm>
        </p:spPr>
        <p:txBody>
          <a:bodyPr/>
          <a:lstStyle/>
          <a:p>
            <a:pPr algn="just"/>
            <a:r>
              <a:rPr lang="ru-RU" dirty="0" smtClean="0"/>
              <a:t>Около 30% компьютерных игр изображают интерактивные сцены катастроф </a:t>
            </a:r>
          </a:p>
          <a:p>
            <a:pPr algn="just"/>
            <a:r>
              <a:rPr lang="ru-RU" dirty="0" smtClean="0"/>
              <a:t>В целом 80 % компьютерных игр обязательно содержат хотя бы   один из видов экранного насилия (убийства, драки, катастрофы). При этом во   многих из проанализированных игр насилие было представлено сразу в нескольких видах - то есть с совмещением (в разных комбинациях) драк, убийств, пыток, катастроф и т.п.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148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3 ключевых «опасности»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Ребенок привыкает к наличию «запасных жизней»</a:t>
            </a:r>
          </a:p>
          <a:p>
            <a:pPr algn="just"/>
            <a:r>
              <a:rPr lang="ru-RU" dirty="0" smtClean="0"/>
              <a:t>Ребенок считает правильным убийство ради достижения «справедливости»</a:t>
            </a:r>
          </a:p>
          <a:p>
            <a:pPr algn="just"/>
            <a:r>
              <a:rPr lang="ru-RU" dirty="0" smtClean="0"/>
              <a:t>Ребенок не успевает «переключиться» с виртуальной реальности на обычную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1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548680"/>
            <a:ext cx="7793037" cy="576064"/>
          </a:xfrm>
        </p:spPr>
        <p:txBody>
          <a:bodyPr/>
          <a:lstStyle/>
          <a:p>
            <a:pPr algn="ctr"/>
            <a:r>
              <a:rPr lang="ru-RU" sz="3600" b="1" dirty="0" smtClean="0"/>
              <a:t>Примеры из бесед с детьми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«Мое главное желание, к чему я стремлюсь, - выйти на новый уровень»;</a:t>
            </a:r>
          </a:p>
          <a:p>
            <a:pPr algn="just"/>
            <a:r>
              <a:rPr lang="ru-RU" dirty="0" smtClean="0"/>
              <a:t>«Нужно убивать луговых </a:t>
            </a:r>
            <a:r>
              <a:rPr lang="ru-RU" dirty="0" err="1" smtClean="0"/>
              <a:t>жуж</a:t>
            </a:r>
            <a:r>
              <a:rPr lang="ru-RU" dirty="0" smtClean="0"/>
              <a:t>. – За что ты их убиваешь? – Не знаю. Еще нужно убивать монстров. – Эти монстры вредят кому-то? – Нет. Просто»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93037" cy="792088"/>
          </a:xfrm>
        </p:spPr>
        <p:txBody>
          <a:bodyPr/>
          <a:lstStyle/>
          <a:p>
            <a:pPr algn="ctr"/>
            <a:r>
              <a:rPr lang="ru-RU" sz="2400" b="1" dirty="0" smtClean="0"/>
              <a:t>Примеры из рисунков детей, замеченных за частой игрой в сети Интернет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196752"/>
            <a:ext cx="7772400" cy="4935761"/>
          </a:xfrm>
        </p:spPr>
        <p:txBody>
          <a:bodyPr/>
          <a:lstStyle/>
          <a:p>
            <a:pPr algn="just"/>
            <a:r>
              <a:rPr lang="ru-RU" sz="2400" dirty="0" smtClean="0"/>
              <a:t>«Человек убил змею, потому что она съела его сына»</a:t>
            </a:r>
          </a:p>
          <a:p>
            <a:pPr algn="just"/>
            <a:r>
              <a:rPr lang="ru-RU" sz="2400" dirty="0" smtClean="0"/>
              <a:t>«Произошло извержение вулкана, и человек попал прямо в вулкан»</a:t>
            </a:r>
          </a:p>
          <a:p>
            <a:pPr algn="just"/>
            <a:r>
              <a:rPr lang="ru-RU" sz="2400" dirty="0" smtClean="0"/>
              <a:t>«Ковбой убил змею»</a:t>
            </a:r>
          </a:p>
          <a:p>
            <a:pPr algn="just"/>
            <a:r>
              <a:rPr lang="ru-RU" sz="2400" dirty="0" smtClean="0"/>
              <a:t>«У котенка бешенство, он умирает»</a:t>
            </a:r>
          </a:p>
          <a:p>
            <a:pPr algn="just"/>
            <a:r>
              <a:rPr lang="ru-RU" sz="2400" dirty="0" smtClean="0"/>
              <a:t>«Начал извергаться вулкан, и все запаниковали»</a:t>
            </a:r>
          </a:p>
          <a:p>
            <a:pPr algn="just"/>
            <a:r>
              <a:rPr lang="ru-RU" sz="2400" dirty="0" smtClean="0"/>
              <a:t>«Сильный фиолетовый человек стреляет в застывшую кошку»</a:t>
            </a:r>
          </a:p>
          <a:p>
            <a:pPr algn="just"/>
            <a:r>
              <a:rPr lang="ru-RU" sz="2400" dirty="0" smtClean="0"/>
              <a:t>«Ковбой кидает ножами в военных»</a:t>
            </a:r>
          </a:p>
          <a:p>
            <a:pPr algn="just"/>
            <a:r>
              <a:rPr lang="ru-RU" sz="2400" dirty="0" smtClean="0"/>
              <a:t>«Русский спецназовец зарезал армянского»</a:t>
            </a:r>
          </a:p>
          <a:p>
            <a:pPr algn="just"/>
            <a:r>
              <a:rPr lang="ru-RU" sz="2400" dirty="0" smtClean="0"/>
              <a:t>«Привет – говорит </a:t>
            </a:r>
            <a:r>
              <a:rPr lang="ru-RU" sz="2400" dirty="0" err="1" smtClean="0"/>
              <a:t>голдбой</a:t>
            </a:r>
            <a:r>
              <a:rPr lang="ru-RU" sz="2400" dirty="0" smtClean="0"/>
              <a:t> и кидает ножи в солнце, и хочет стрелять и все ломать»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10431"/>
          </a:xfrm>
        </p:spPr>
        <p:txBody>
          <a:bodyPr/>
          <a:lstStyle/>
          <a:p>
            <a:pPr algn="ctr"/>
            <a:r>
              <a:rPr lang="ru-RU" sz="3200" b="1" dirty="0" smtClean="0"/>
              <a:t>Опасные компьютерные игры и </a:t>
            </a:r>
            <a:r>
              <a:rPr lang="ru-RU" sz="3200" b="1" dirty="0" err="1" smtClean="0"/>
              <a:t>онлайн-игры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052736"/>
            <a:ext cx="7772400" cy="5079777"/>
          </a:xfrm>
        </p:spPr>
        <p:txBody>
          <a:bodyPr/>
          <a:lstStyle/>
          <a:p>
            <a:r>
              <a:rPr lang="en-US" sz="2000" b="1" dirty="0" smtClean="0"/>
              <a:t>GTA</a:t>
            </a:r>
          </a:p>
          <a:p>
            <a:r>
              <a:rPr lang="en-US" sz="2000" b="1" dirty="0" err="1" smtClean="0"/>
              <a:t>Conter</a:t>
            </a:r>
            <a:r>
              <a:rPr lang="en-US" sz="2000" b="1" dirty="0" smtClean="0"/>
              <a:t>-Strike</a:t>
            </a:r>
          </a:p>
          <a:p>
            <a:r>
              <a:rPr lang="en-US" sz="2000" b="1" dirty="0" smtClean="0"/>
              <a:t>Royal Quest (</a:t>
            </a:r>
            <a:r>
              <a:rPr lang="ru-RU" sz="2000" b="1" dirty="0" smtClean="0"/>
              <a:t>один из героев </a:t>
            </a:r>
            <a:r>
              <a:rPr lang="en-US" sz="2000" b="1" dirty="0" smtClean="0"/>
              <a:t>Death run</a:t>
            </a:r>
            <a:r>
              <a:rPr lang="ru-RU" sz="2000" b="1" dirty="0" smtClean="0"/>
              <a:t>)</a:t>
            </a:r>
            <a:endParaRPr lang="en-US" sz="2000" b="1" dirty="0" smtClean="0"/>
          </a:p>
          <a:p>
            <a:r>
              <a:rPr lang="en-US" sz="2000" b="1" dirty="0" smtClean="0"/>
              <a:t>Blitz: The League II</a:t>
            </a:r>
          </a:p>
          <a:p>
            <a:r>
              <a:rPr lang="en-US" sz="2000" b="1" dirty="0" smtClean="0"/>
              <a:t>Gears of War 2</a:t>
            </a:r>
          </a:p>
          <a:p>
            <a:r>
              <a:rPr lang="en-US" sz="2000" b="1" dirty="0" smtClean="0"/>
              <a:t>Saint Row 2</a:t>
            </a:r>
          </a:p>
          <a:p>
            <a:r>
              <a:rPr lang="en-US" sz="2000" b="1" dirty="0" smtClean="0"/>
              <a:t>Dead Space</a:t>
            </a:r>
          </a:p>
          <a:p>
            <a:r>
              <a:rPr lang="en-US" sz="2000" b="1" dirty="0" smtClean="0"/>
              <a:t>Fallout 3</a:t>
            </a:r>
          </a:p>
          <a:p>
            <a:r>
              <a:rPr lang="en-US" sz="2000" b="1" dirty="0" smtClean="0"/>
              <a:t>Far Cry 2</a:t>
            </a:r>
          </a:p>
          <a:p>
            <a:r>
              <a:rPr lang="en-US" sz="2000" b="1" dirty="0" smtClean="0"/>
              <a:t>Legendary</a:t>
            </a:r>
          </a:p>
          <a:p>
            <a:r>
              <a:rPr lang="en-US" sz="2000" b="1" dirty="0" smtClean="0"/>
              <a:t>Left 4 Dead</a:t>
            </a:r>
          </a:p>
          <a:p>
            <a:r>
              <a:rPr lang="en-US" sz="2000" b="1" dirty="0" smtClean="0"/>
              <a:t>Resistance 2</a:t>
            </a:r>
          </a:p>
          <a:p>
            <a:r>
              <a:rPr lang="en-US" sz="2000" b="1" dirty="0" smtClean="0"/>
              <a:t>Silent Hill: Homecoming</a:t>
            </a:r>
            <a:endParaRPr lang="ru-RU" sz="2000" b="1" dirty="0" smtClean="0"/>
          </a:p>
          <a:p>
            <a:r>
              <a:rPr lang="en-US" sz="2000" b="1" dirty="0" smtClean="0"/>
              <a:t>S.T.A.L.K.E.R</a:t>
            </a:r>
            <a:endParaRPr lang="ru-RU" sz="2000" b="1" dirty="0" smtClean="0"/>
          </a:p>
          <a:p>
            <a:r>
              <a:rPr lang="ru-RU" sz="2000" b="1" dirty="0" smtClean="0"/>
              <a:t>Марионетки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313"/>
            <a:ext cx="8404423" cy="982439"/>
          </a:xfrm>
        </p:spPr>
        <p:txBody>
          <a:bodyPr/>
          <a:lstStyle/>
          <a:p>
            <a:pPr algn="ctr"/>
            <a:r>
              <a:rPr lang="ru-RU" sz="2800" b="1" dirty="0" smtClean="0"/>
              <a:t>Комментарий ребенка к статье </a:t>
            </a:r>
            <a:br>
              <a:rPr lang="ru-RU" sz="2800" b="1" dirty="0" smtClean="0"/>
            </a:br>
            <a:r>
              <a:rPr lang="ru-RU" sz="2800" b="1" dirty="0" smtClean="0"/>
              <a:t>«10 самых опасных компьютерных игр»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484784"/>
            <a:ext cx="7772400" cy="4647729"/>
          </a:xfrm>
        </p:spPr>
        <p:txBody>
          <a:bodyPr/>
          <a:lstStyle/>
          <a:p>
            <a:pPr algn="just"/>
            <a:r>
              <a:rPr lang="ru-RU" sz="1800" u="sng" dirty="0" smtClean="0"/>
              <a:t>4 мая 2013 16:16</a:t>
            </a:r>
          </a:p>
          <a:p>
            <a:pPr algn="just"/>
            <a:r>
              <a:rPr lang="ru-RU" sz="1800" b="1" dirty="0" smtClean="0"/>
              <a:t>Руслан </a:t>
            </a:r>
            <a:r>
              <a:rPr lang="ru-RU" sz="1800" i="1" dirty="0" smtClean="0"/>
              <a:t>А мне собственно десять лет и я нормальный и </a:t>
            </a:r>
            <a:r>
              <a:rPr lang="ru-RU" sz="1800" i="1" dirty="0" err="1" smtClean="0"/>
              <a:t>правдо</a:t>
            </a:r>
            <a:r>
              <a:rPr lang="ru-RU" sz="1800" i="1" dirty="0" smtClean="0"/>
              <a:t> тупой список вот не которые сайты говорят что самые опасные игры для ребёнка самые </a:t>
            </a:r>
            <a:r>
              <a:rPr lang="ru-RU" sz="1800" i="1" dirty="0" err="1" smtClean="0"/>
              <a:t>самые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самые</a:t>
            </a:r>
            <a:r>
              <a:rPr lang="ru-RU" sz="1800" i="1" dirty="0" smtClean="0"/>
              <a:t> опасные для ребёнка </a:t>
            </a:r>
            <a:r>
              <a:rPr lang="ru-RU" sz="1800" i="1" dirty="0" err="1" smtClean="0"/>
              <a:t>сшитаются</a:t>
            </a:r>
            <a:r>
              <a:rPr lang="ru-RU" sz="1800" i="1" dirty="0" smtClean="0"/>
              <a:t> две игры это контра </a:t>
            </a:r>
            <a:r>
              <a:rPr lang="ru-RU" sz="1800" i="1" dirty="0" err="1" smtClean="0"/>
              <a:t>страйк</a:t>
            </a:r>
            <a:r>
              <a:rPr lang="ru-RU" sz="1800" i="1" dirty="0" smtClean="0"/>
              <a:t> и </a:t>
            </a:r>
            <a:r>
              <a:rPr lang="ru-RU" sz="1800" i="1" dirty="0" err="1" smtClean="0"/>
              <a:t>сталкер</a:t>
            </a:r>
            <a:r>
              <a:rPr lang="ru-RU" sz="1800" i="1" dirty="0" smtClean="0"/>
              <a:t> а вот что они нашли в контра </a:t>
            </a:r>
            <a:r>
              <a:rPr lang="ru-RU" sz="1800" i="1" dirty="0" err="1" smtClean="0"/>
              <a:t>страйке</a:t>
            </a:r>
            <a:r>
              <a:rPr lang="ru-RU" sz="1800" i="1" dirty="0" smtClean="0"/>
              <a:t> я не знаю просто с ботами бьёшься и всё и </a:t>
            </a:r>
            <a:r>
              <a:rPr lang="ru-RU" sz="1800" i="1" dirty="0" err="1" smtClean="0"/>
              <a:t>чё</a:t>
            </a:r>
            <a:r>
              <a:rPr lang="ru-RU" sz="1800" i="1" dirty="0" smtClean="0"/>
              <a:t> тут такого а </a:t>
            </a:r>
            <a:r>
              <a:rPr lang="ru-RU" sz="1800" i="1" dirty="0" err="1" smtClean="0"/>
              <a:t>сталкер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сталкер</a:t>
            </a:r>
            <a:r>
              <a:rPr lang="ru-RU" sz="1800" i="1" dirty="0" smtClean="0"/>
              <a:t> очень </a:t>
            </a:r>
            <a:r>
              <a:rPr lang="ru-RU" sz="1800" i="1" dirty="0" err="1" smtClean="0"/>
              <a:t>жистокая</a:t>
            </a:r>
            <a:r>
              <a:rPr lang="ru-RU" sz="1800" i="1" dirty="0" smtClean="0"/>
              <a:t> игра я в неё собственно играл человеку с плохими </a:t>
            </a:r>
            <a:r>
              <a:rPr lang="ru-RU" sz="1800" i="1" dirty="0" err="1" smtClean="0"/>
              <a:t>нервоми</a:t>
            </a:r>
            <a:r>
              <a:rPr lang="ru-RU" sz="1800" i="1" dirty="0" smtClean="0"/>
              <a:t> или с </a:t>
            </a:r>
            <a:r>
              <a:rPr lang="ru-RU" sz="1800" i="1" dirty="0" err="1" smtClean="0"/>
              <a:t>сердцом</a:t>
            </a:r>
            <a:r>
              <a:rPr lang="ru-RU" sz="1800" i="1" dirty="0" smtClean="0"/>
              <a:t> лучше в неё не играть она содержит жестокие </a:t>
            </a:r>
            <a:r>
              <a:rPr lang="ru-RU" sz="1800" i="1" dirty="0" err="1" smtClean="0"/>
              <a:t>сценны</a:t>
            </a:r>
            <a:r>
              <a:rPr lang="ru-RU" sz="1800" i="1" dirty="0" smtClean="0"/>
              <a:t> и страшные </a:t>
            </a:r>
            <a:r>
              <a:rPr lang="ru-RU" sz="1800" i="1" dirty="0" err="1" smtClean="0"/>
              <a:t>страшные</a:t>
            </a:r>
            <a:r>
              <a:rPr lang="ru-RU" sz="1800" i="1" dirty="0" smtClean="0"/>
              <a:t> мутанты и </a:t>
            </a:r>
            <a:r>
              <a:rPr lang="ru-RU" sz="1800" i="1" dirty="0" err="1" smtClean="0"/>
              <a:t>ешё</a:t>
            </a:r>
            <a:r>
              <a:rPr lang="ru-RU" sz="1800" i="1" dirty="0" smtClean="0"/>
              <a:t> ко </a:t>
            </a:r>
            <a:r>
              <a:rPr lang="ru-RU" sz="1800" i="1" dirty="0" err="1" smtClean="0"/>
              <a:t>гда</a:t>
            </a:r>
            <a:r>
              <a:rPr lang="ru-RU" sz="1800" i="1" dirty="0" smtClean="0"/>
              <a:t> там открываешь документы там сразу </a:t>
            </a:r>
            <a:r>
              <a:rPr lang="ru-RU" sz="1800" i="1" dirty="0" err="1" smtClean="0"/>
              <a:t>сказанно</a:t>
            </a:r>
            <a:r>
              <a:rPr lang="ru-RU" sz="1800" i="1" dirty="0" smtClean="0"/>
              <a:t> если плохо с </a:t>
            </a:r>
            <a:r>
              <a:rPr lang="ru-RU" sz="1800" i="1" dirty="0" err="1" smtClean="0"/>
              <a:t>сердцом</a:t>
            </a:r>
            <a:r>
              <a:rPr lang="ru-RU" sz="1800" i="1" dirty="0" smtClean="0"/>
              <a:t> проконсультироваться с </a:t>
            </a:r>
            <a:r>
              <a:rPr lang="ru-RU" sz="1800" i="1" dirty="0" err="1" smtClean="0"/>
              <a:t>врачём</a:t>
            </a:r>
            <a:r>
              <a:rPr lang="ru-RU" sz="1800" i="1" dirty="0" smtClean="0"/>
              <a:t> игра может вызвать приступ эпилепсии так что игра жестокая можно фильм такой посмотреть но если человек хочет </a:t>
            </a:r>
            <a:r>
              <a:rPr lang="ru-RU" sz="1800" i="1" dirty="0" err="1" smtClean="0"/>
              <a:t>ознокомиться</a:t>
            </a:r>
            <a:r>
              <a:rPr lang="ru-RU" sz="1800" i="1" dirty="0" smtClean="0"/>
              <a:t> точно со всем сюжетом лучше играть потому что в фильме мало чего говориться о монстрах только так называемые цветочки так что если что то не советую играть!!!!!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1573</Words>
  <Application>Microsoft Office PowerPoint</Application>
  <PresentationFormat>Экран (4:3)</PresentationFormat>
  <Paragraphs>139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Тема Office</vt:lpstr>
      <vt:lpstr>Палитра</vt:lpstr>
      <vt:lpstr>1_Палитра</vt:lpstr>
      <vt:lpstr>2_Палитра</vt:lpstr>
      <vt:lpstr>Контрастный</vt:lpstr>
      <vt:lpstr>Обычная</vt:lpstr>
      <vt:lpstr>1_Обычная</vt:lpstr>
      <vt:lpstr>2_Обычная</vt:lpstr>
      <vt:lpstr>3_Обычная</vt:lpstr>
      <vt:lpstr>1_Контрастный</vt:lpstr>
      <vt:lpstr>3_Палитра</vt:lpstr>
      <vt:lpstr>4_Палитра</vt:lpstr>
      <vt:lpstr>5_Палитра</vt:lpstr>
      <vt:lpstr>Cеть Интернет – под контроль и запрет</vt:lpstr>
      <vt:lpstr>Презентация PowerPoint</vt:lpstr>
      <vt:lpstr>Презентация PowerPoint</vt:lpstr>
      <vt:lpstr>Презентация PowerPoint</vt:lpstr>
      <vt:lpstr>3 ключевых «опасности»</vt:lpstr>
      <vt:lpstr>Примеры из бесед с детьми</vt:lpstr>
      <vt:lpstr>Примеры из рисунков детей, замеченных за частой игрой в сети Интернет</vt:lpstr>
      <vt:lpstr>Опасные компьютерные игры и онлайн-игры</vt:lpstr>
      <vt:lpstr>Комментарий ребенка к статье  «10 самых опасных компьютерных игр»</vt:lpstr>
      <vt:lpstr>Последствия патологической увлеченности компьютерными и онлайн играми, а также интернет-зависимости в целом</vt:lpstr>
      <vt:lpstr>Первая главная задача родителей</vt:lpstr>
      <vt:lpstr>Презентация PowerPoint</vt:lpstr>
      <vt:lpstr>Презентация PowerPoint</vt:lpstr>
      <vt:lpstr>Презентация PowerPoint</vt:lpstr>
      <vt:lpstr>Вторая главная задача родителей</vt:lpstr>
      <vt:lpstr>Презентация PowerPoint</vt:lpstr>
      <vt:lpstr>Презентация PowerPoint</vt:lpstr>
      <vt:lpstr>Презентация PowerPoint</vt:lpstr>
      <vt:lpstr>Рекомендуемые компьютерные игры</vt:lpstr>
      <vt:lpstr>Онлайн-рекрутинг</vt:lpstr>
      <vt:lpstr>Большая игра  (исследовала Чапурко Т.М.)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В результате рекрутинга:</vt:lpstr>
      <vt:lpstr>Это происходит потому что…</vt:lpstr>
      <vt:lpstr>Дайте ребенку:</vt:lpstr>
      <vt:lpstr>Ценностные ориентации детей</vt:lpstr>
      <vt:lpstr>Правда жизни</vt:lpstr>
      <vt:lpstr>Мира и добра в семье!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Нарко</cp:lastModifiedBy>
  <cp:revision>27</cp:revision>
  <dcterms:created xsi:type="dcterms:W3CDTF">2012-09-11T16:59:59Z</dcterms:created>
  <dcterms:modified xsi:type="dcterms:W3CDTF">2020-03-23T08:06:04Z</dcterms:modified>
</cp:coreProperties>
</file>